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89" r:id="rId2"/>
    <p:sldId id="1202" r:id="rId3"/>
    <p:sldId id="1198" r:id="rId4"/>
    <p:sldId id="1206" r:id="rId5"/>
    <p:sldId id="1207" r:id="rId6"/>
    <p:sldId id="1208" r:id="rId7"/>
    <p:sldId id="1211" r:id="rId8"/>
    <p:sldId id="1213" r:id="rId9"/>
    <p:sldId id="1214" r:id="rId10"/>
    <p:sldId id="1212" r:id="rId11"/>
  </p:sldIdLst>
  <p:sldSz cx="10260013" cy="6483350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0181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0362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205431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607241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009051" algn="l" defTabSz="80362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410861" algn="l" defTabSz="80362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2812672" algn="l" defTabSz="80362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214482" algn="l" defTabSz="80362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14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042">
          <p15:clr>
            <a:srgbClr val="A4A3A4"/>
          </p15:clr>
        </p15:guide>
        <p15:guide id="4" pos="32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818"/>
    <a:srgbClr val="50454A"/>
    <a:srgbClr val="0000FF"/>
    <a:srgbClr val="9B2F33"/>
    <a:srgbClr val="3D1213"/>
    <a:srgbClr val="BEC8EF"/>
    <a:srgbClr val="D2D4F3"/>
    <a:srgbClr val="F3F4D4"/>
    <a:srgbClr val="A10D12"/>
    <a:srgbClr val="21FE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29" autoAdjust="0"/>
    <p:restoredTop sz="85727" autoAdjust="0"/>
  </p:normalViewPr>
  <p:slideViewPr>
    <p:cSldViewPr>
      <p:cViewPr varScale="1">
        <p:scale>
          <a:sx n="81" d="100"/>
          <a:sy n="81" d="100"/>
        </p:scale>
        <p:origin x="1096" y="192"/>
      </p:cViewPr>
      <p:guideLst>
        <p:guide orient="horz" pos="1814"/>
        <p:guide pos="2880"/>
        <p:guide orient="horz" pos="2042"/>
        <p:guide pos="3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216" y="188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357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l" defTabSz="9652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209" y="0"/>
            <a:ext cx="3170357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8038" y="720725"/>
            <a:ext cx="56991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502" y="4561576"/>
            <a:ext cx="5850198" cy="431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Haga</a:t>
            </a:r>
            <a:r>
              <a:rPr lang="en-US" noProof="0" dirty="0"/>
              <a:t> </a:t>
            </a:r>
            <a:r>
              <a:rPr lang="en-US" noProof="0" dirty="0" err="1"/>
              <a:t>clic</a:t>
            </a:r>
            <a:r>
              <a:rPr lang="en-US" noProof="0" dirty="0"/>
              <a:t> </a:t>
            </a:r>
            <a:r>
              <a:rPr lang="en-US" noProof="0" dirty="0" err="1"/>
              <a:t>para</a:t>
            </a:r>
            <a:r>
              <a:rPr lang="en-US" noProof="0" dirty="0"/>
              <a:t> </a:t>
            </a:r>
            <a:r>
              <a:rPr lang="en-US" noProof="0" dirty="0" err="1"/>
              <a:t>modificar</a:t>
            </a:r>
            <a:r>
              <a:rPr lang="en-US" noProof="0" dirty="0"/>
              <a:t> el </a:t>
            </a:r>
            <a:r>
              <a:rPr lang="en-US" noProof="0" dirty="0" err="1"/>
              <a:t>estilo</a:t>
            </a:r>
            <a:r>
              <a:rPr lang="en-US" noProof="0" dirty="0"/>
              <a:t> de </a:t>
            </a:r>
            <a:r>
              <a:rPr lang="en-US" noProof="0" dirty="0" err="1"/>
              <a:t>texto</a:t>
            </a:r>
            <a:r>
              <a:rPr lang="en-US" noProof="0" dirty="0"/>
              <a:t> del </a:t>
            </a:r>
            <a:r>
              <a:rPr lang="en-US" noProof="0" dirty="0" err="1"/>
              <a:t>patrón</a:t>
            </a:r>
            <a:endParaRPr lang="en-US" noProof="0" dirty="0"/>
          </a:p>
          <a:p>
            <a:pPr lvl="1"/>
            <a:r>
              <a:rPr lang="en-US" noProof="0" dirty="0"/>
              <a:t>Segundo </a:t>
            </a:r>
            <a:r>
              <a:rPr lang="en-US" noProof="0" dirty="0" err="1"/>
              <a:t>nivel</a:t>
            </a:r>
            <a:endParaRPr lang="en-US" noProof="0" dirty="0"/>
          </a:p>
          <a:p>
            <a:pPr lvl="2"/>
            <a:r>
              <a:rPr lang="en-US" noProof="0" dirty="0" err="1"/>
              <a:t>Tercer</a:t>
            </a:r>
            <a:r>
              <a:rPr lang="en-US" noProof="0" dirty="0"/>
              <a:t> </a:t>
            </a:r>
            <a:r>
              <a:rPr lang="en-US" noProof="0" dirty="0" err="1"/>
              <a:t>nivel</a:t>
            </a:r>
            <a:endParaRPr lang="en-US" noProof="0" dirty="0"/>
          </a:p>
          <a:p>
            <a:pPr lvl="3"/>
            <a:r>
              <a:rPr lang="en-US" noProof="0" dirty="0"/>
              <a:t>Cuarto </a:t>
            </a:r>
            <a:r>
              <a:rPr lang="en-US" noProof="0" dirty="0" err="1"/>
              <a:t>nivel</a:t>
            </a:r>
            <a:endParaRPr lang="en-US" noProof="0" dirty="0"/>
          </a:p>
          <a:p>
            <a:pPr lvl="4"/>
            <a:r>
              <a:rPr lang="en-US" noProof="0" dirty="0" err="1"/>
              <a:t>Quinto</a:t>
            </a:r>
            <a:r>
              <a:rPr lang="en-US" noProof="0" dirty="0"/>
              <a:t> </a:t>
            </a:r>
            <a:r>
              <a:rPr lang="en-US" noProof="0" dirty="0" err="1"/>
              <a:t>nivel</a:t>
            </a:r>
            <a:endParaRPr lang="en-US" noProof="0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72"/>
            <a:ext cx="3170357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l" defTabSz="9652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209" y="9120172"/>
            <a:ext cx="3170357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 smtClean="0"/>
            </a:lvl1pPr>
          </a:lstStyle>
          <a:p>
            <a:pPr>
              <a:defRPr/>
            </a:pPr>
            <a:fld id="{2DF73F82-F39F-4AEF-ADE8-740F2283B0F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60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0181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0362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2054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60724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009051" algn="l" defTabSz="8036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10861" algn="l" defTabSz="8036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12672" algn="l" defTabSz="8036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4482" algn="l" defTabSz="8036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2025"/>
            <a:fld id="{5FCC3E6D-2886-45B7-A260-4BD1CB3FFF71}" type="slidenum">
              <a:rPr lang="en-US"/>
              <a:pPr defTabSz="962025"/>
              <a:t>1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720725"/>
            <a:ext cx="5699125" cy="360045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CL" sz="1400" dirty="0"/>
              <a:t>A continuación presentaremos un taller de posgrado basado en una clase en video Hiperandrogenismos no síndrome de ovario poliquístico.</a:t>
            </a:r>
          </a:p>
          <a:p>
            <a:pPr eaLnBrk="1" hangingPunct="1"/>
            <a:r>
              <a:rPr lang="es-CL" sz="1400" dirty="0"/>
              <a:t>Será dictada por el Doctor Sergio Brantes Glavic,</a:t>
            </a:r>
            <a:r>
              <a:rPr lang="es-CL" sz="1400" baseline="0" dirty="0"/>
              <a:t> profesor agregado del área Oriente de la universidad de Chile.</a:t>
            </a:r>
          </a:p>
        </p:txBody>
      </p:sp>
    </p:spTree>
    <p:extLst>
      <p:ext uri="{BB962C8B-B14F-4D97-AF65-F5344CB8AC3E}">
        <p14:creationId xmlns:p14="http://schemas.microsoft.com/office/powerpoint/2010/main" val="30292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9501" y="2014044"/>
            <a:ext cx="8721011" cy="1389718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39002" y="3673898"/>
            <a:ext cx="7182009" cy="1656856"/>
          </a:xfrm>
        </p:spPr>
        <p:txBody>
          <a:bodyPr/>
          <a:lstStyle>
            <a:lvl1pPr marL="0" indent="0" algn="ctr">
              <a:buNone/>
              <a:defRPr/>
            </a:lvl1pPr>
            <a:lvl2pPr marL="449924" indent="0" algn="ctr">
              <a:buNone/>
              <a:defRPr/>
            </a:lvl2pPr>
            <a:lvl3pPr marL="899847" indent="0" algn="ctr">
              <a:buNone/>
              <a:defRPr/>
            </a:lvl3pPr>
            <a:lvl4pPr marL="1349772" indent="0" algn="ctr">
              <a:buNone/>
              <a:defRPr/>
            </a:lvl4pPr>
            <a:lvl5pPr marL="1799695" indent="0" algn="ctr">
              <a:buNone/>
              <a:defRPr/>
            </a:lvl5pPr>
            <a:lvl6pPr marL="2249618" indent="0" algn="ctr">
              <a:buNone/>
              <a:defRPr/>
            </a:lvl6pPr>
            <a:lvl7pPr marL="2699540" indent="0" algn="ctr">
              <a:buNone/>
              <a:defRPr/>
            </a:lvl7pPr>
            <a:lvl8pPr marL="3149464" indent="0" algn="ctr">
              <a:buNone/>
              <a:defRPr/>
            </a:lvl8pPr>
            <a:lvl9pPr marL="3599389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0E7D-378D-4982-A3C5-C895B5F1E132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6EA13-4307-484D-BABB-473C8A66CD8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513328" y="246130"/>
            <a:ext cx="2383316" cy="510563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63382" y="246130"/>
            <a:ext cx="6978946" cy="51056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25F90-30C1-47AE-B554-61DBE173775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363376" y="246130"/>
            <a:ext cx="9533262" cy="51056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55157-857A-491C-B013-B32240BBF7D8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5471" y="246130"/>
            <a:ext cx="9291012" cy="81792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363375" y="1268159"/>
            <a:ext cx="4681131" cy="4083609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15507" y="1268159"/>
            <a:ext cx="4681131" cy="4083609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B96CD-31C1-4F8D-A413-53686817322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525471" y="246130"/>
            <a:ext cx="9291012" cy="81792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63375" y="1268158"/>
            <a:ext cx="4681131" cy="1969017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215507" y="1268158"/>
            <a:ext cx="4681131" cy="1969017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3375" y="3381251"/>
            <a:ext cx="4681131" cy="1970517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15507" y="3381251"/>
            <a:ext cx="4681131" cy="1970517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BFBA4-A677-4736-A750-8405B035B6E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ítulo, 2 objetos y 1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5471" y="246130"/>
            <a:ext cx="9291012" cy="81792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63375" y="1268158"/>
            <a:ext cx="4681131" cy="1969017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3375" y="3381251"/>
            <a:ext cx="4681131" cy="1970517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5" name="4 Marcador de contenido"/>
          <p:cNvSpPr>
            <a:spLocks noGrp="1"/>
          </p:cNvSpPr>
          <p:nvPr>
            <p:ph sz="half" idx="3"/>
          </p:nvPr>
        </p:nvSpPr>
        <p:spPr>
          <a:xfrm>
            <a:off x="5215507" y="1268159"/>
            <a:ext cx="4681131" cy="4083609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CD6C6-F9AE-4C52-A1B4-EB236CC97F7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5471" y="246130"/>
            <a:ext cx="9291012" cy="81792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363376" y="1268159"/>
            <a:ext cx="9533262" cy="4083609"/>
          </a:xfrm>
        </p:spPr>
        <p:txBody>
          <a:bodyPr/>
          <a:lstStyle/>
          <a:p>
            <a:pPr lvl="0"/>
            <a:r>
              <a:rPr lang="es-ES_tradnl" noProof="0"/>
              <a:t>Haga clic en el icono para agregar una tabla</a:t>
            </a:r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3EE81-793D-4033-A0BC-9E68053B2BA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5471" y="246130"/>
            <a:ext cx="9291012" cy="81792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363376" y="1268159"/>
            <a:ext cx="9533262" cy="4083609"/>
          </a:xfrm>
        </p:spPr>
        <p:txBody>
          <a:bodyPr/>
          <a:lstStyle/>
          <a:p>
            <a:pPr lvl="0"/>
            <a:r>
              <a:rPr lang="es-ES_tradnl" noProof="0"/>
              <a:t>Haga clic en el icono para agregar un gráfico</a:t>
            </a:r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A9F1F-5B35-4DB5-AF06-C439803AE16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ítulo, text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5471" y="246130"/>
            <a:ext cx="9291012" cy="81792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363375" y="1268159"/>
            <a:ext cx="4681131" cy="4083609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3 Marcador de gráfico"/>
          <p:cNvSpPr>
            <a:spLocks noGrp="1"/>
          </p:cNvSpPr>
          <p:nvPr>
            <p:ph type="chart" sz="half" idx="2"/>
          </p:nvPr>
        </p:nvSpPr>
        <p:spPr>
          <a:xfrm>
            <a:off x="5215507" y="1268159"/>
            <a:ext cx="4681131" cy="4083609"/>
          </a:xfrm>
        </p:spPr>
        <p:txBody>
          <a:bodyPr/>
          <a:lstStyle/>
          <a:p>
            <a:pPr lvl="0"/>
            <a:r>
              <a:rPr lang="es-ES_tradnl" noProof="0"/>
              <a:t>Haga clic en el icono para agregar un gráfico</a:t>
            </a:r>
            <a:endParaRPr lang="es-C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4C215-70E2-46A5-A113-38631D44E13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2E4D1-D347-4178-9819-82E5D7F5CC8F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470" y="4166156"/>
            <a:ext cx="8721011" cy="128766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470" y="2747922"/>
            <a:ext cx="8721011" cy="1418232"/>
          </a:xfrm>
        </p:spPr>
        <p:txBody>
          <a:bodyPr anchor="b"/>
          <a:lstStyle>
            <a:lvl1pPr marL="0" indent="0">
              <a:buNone/>
              <a:defRPr sz="2000"/>
            </a:lvl1pPr>
            <a:lvl2pPr marL="449924" indent="0">
              <a:buNone/>
              <a:defRPr sz="1800"/>
            </a:lvl2pPr>
            <a:lvl3pPr marL="899847" indent="0">
              <a:buNone/>
              <a:defRPr sz="1600"/>
            </a:lvl3pPr>
            <a:lvl4pPr marL="1349772" indent="0">
              <a:buNone/>
              <a:defRPr sz="1400"/>
            </a:lvl4pPr>
            <a:lvl5pPr marL="1799695" indent="0">
              <a:buNone/>
              <a:defRPr sz="1400"/>
            </a:lvl5pPr>
            <a:lvl6pPr marL="2249618" indent="0">
              <a:buNone/>
              <a:defRPr sz="1400"/>
            </a:lvl6pPr>
            <a:lvl7pPr marL="2699540" indent="0">
              <a:buNone/>
              <a:defRPr sz="1400"/>
            </a:lvl7pPr>
            <a:lvl8pPr marL="3149464" indent="0">
              <a:buNone/>
              <a:defRPr sz="1400"/>
            </a:lvl8pPr>
            <a:lvl9pPr marL="3599389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6F927-6B38-4492-9898-1A7405DAB55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63375" y="1268159"/>
            <a:ext cx="4681131" cy="40836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15507" y="1268159"/>
            <a:ext cx="4681131" cy="40836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87C6-5210-41EB-9EA2-84B5D1BC997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3001" y="259637"/>
            <a:ext cx="9234012" cy="108055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3000" y="1451251"/>
            <a:ext cx="4533288" cy="604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924" indent="0">
              <a:buNone/>
              <a:defRPr sz="2000" b="1"/>
            </a:lvl2pPr>
            <a:lvl3pPr marL="899847" indent="0">
              <a:buNone/>
              <a:defRPr sz="1800" b="1"/>
            </a:lvl3pPr>
            <a:lvl4pPr marL="1349772" indent="0">
              <a:buNone/>
              <a:defRPr sz="1600" b="1"/>
            </a:lvl4pPr>
            <a:lvl5pPr marL="1799695" indent="0">
              <a:buNone/>
              <a:defRPr sz="1600" b="1"/>
            </a:lvl5pPr>
            <a:lvl6pPr marL="2249618" indent="0">
              <a:buNone/>
              <a:defRPr sz="1600" b="1"/>
            </a:lvl6pPr>
            <a:lvl7pPr marL="2699540" indent="0">
              <a:buNone/>
              <a:defRPr sz="1600" b="1"/>
            </a:lvl7pPr>
            <a:lvl8pPr marL="3149464" indent="0">
              <a:buNone/>
              <a:defRPr sz="1600" b="1"/>
            </a:lvl8pPr>
            <a:lvl9pPr marL="3599389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000" y="2056063"/>
            <a:ext cx="4533288" cy="37354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211950" y="1451251"/>
            <a:ext cx="4535068" cy="604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924" indent="0">
              <a:buNone/>
              <a:defRPr sz="2000" b="1"/>
            </a:lvl2pPr>
            <a:lvl3pPr marL="899847" indent="0">
              <a:buNone/>
              <a:defRPr sz="1800" b="1"/>
            </a:lvl3pPr>
            <a:lvl4pPr marL="1349772" indent="0">
              <a:buNone/>
              <a:defRPr sz="1600" b="1"/>
            </a:lvl4pPr>
            <a:lvl5pPr marL="1799695" indent="0">
              <a:buNone/>
              <a:defRPr sz="1600" b="1"/>
            </a:lvl5pPr>
            <a:lvl6pPr marL="2249618" indent="0">
              <a:buNone/>
              <a:defRPr sz="1600" b="1"/>
            </a:lvl6pPr>
            <a:lvl7pPr marL="2699540" indent="0">
              <a:buNone/>
              <a:defRPr sz="1600" b="1"/>
            </a:lvl7pPr>
            <a:lvl8pPr marL="3149464" indent="0">
              <a:buNone/>
              <a:defRPr sz="1600" b="1"/>
            </a:lvl8pPr>
            <a:lvl9pPr marL="3599389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11950" y="2056063"/>
            <a:ext cx="4535068" cy="37354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0FB05-744E-4F79-9728-CE46DECF7204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72EBD-135F-41DF-A9F0-FAC74ECD63D2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57AE8-7241-4FED-A420-99DA28B9B65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3007" y="258133"/>
            <a:ext cx="3375474" cy="10985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11380" y="258137"/>
            <a:ext cx="5735632" cy="5533360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13007" y="1356704"/>
            <a:ext cx="3375474" cy="4434792"/>
          </a:xfrm>
        </p:spPr>
        <p:txBody>
          <a:bodyPr/>
          <a:lstStyle>
            <a:lvl1pPr marL="0" indent="0">
              <a:buNone/>
              <a:defRPr sz="1400"/>
            </a:lvl1pPr>
            <a:lvl2pPr marL="449924" indent="0">
              <a:buNone/>
              <a:defRPr sz="1200"/>
            </a:lvl2pPr>
            <a:lvl3pPr marL="899847" indent="0">
              <a:buNone/>
              <a:defRPr sz="1000"/>
            </a:lvl3pPr>
            <a:lvl4pPr marL="1349772" indent="0">
              <a:buNone/>
              <a:defRPr sz="900"/>
            </a:lvl4pPr>
            <a:lvl5pPr marL="1799695" indent="0">
              <a:buNone/>
              <a:defRPr sz="900"/>
            </a:lvl5pPr>
            <a:lvl6pPr marL="2249618" indent="0">
              <a:buNone/>
              <a:defRPr sz="900"/>
            </a:lvl6pPr>
            <a:lvl7pPr marL="2699540" indent="0">
              <a:buNone/>
              <a:defRPr sz="900"/>
            </a:lvl7pPr>
            <a:lvl8pPr marL="3149464" indent="0">
              <a:buNone/>
              <a:defRPr sz="900"/>
            </a:lvl8pPr>
            <a:lvl9pPr marL="3599389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D311-8271-4B55-9920-62CDBB31D6D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1034" y="4538345"/>
            <a:ext cx="6156008" cy="5357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11034" y="579300"/>
            <a:ext cx="6156008" cy="3890010"/>
          </a:xfrm>
        </p:spPr>
        <p:txBody>
          <a:bodyPr/>
          <a:lstStyle>
            <a:lvl1pPr marL="0" indent="0">
              <a:buNone/>
              <a:defRPr sz="3100"/>
            </a:lvl1pPr>
            <a:lvl2pPr marL="449924" indent="0">
              <a:buNone/>
              <a:defRPr sz="2800"/>
            </a:lvl2pPr>
            <a:lvl3pPr marL="899847" indent="0">
              <a:buNone/>
              <a:defRPr sz="2400"/>
            </a:lvl3pPr>
            <a:lvl4pPr marL="1349772" indent="0">
              <a:buNone/>
              <a:defRPr sz="2000"/>
            </a:lvl4pPr>
            <a:lvl5pPr marL="1799695" indent="0">
              <a:buNone/>
              <a:defRPr sz="2000"/>
            </a:lvl5pPr>
            <a:lvl6pPr marL="2249618" indent="0">
              <a:buNone/>
              <a:defRPr sz="2000"/>
            </a:lvl6pPr>
            <a:lvl7pPr marL="2699540" indent="0">
              <a:buNone/>
              <a:defRPr sz="2000"/>
            </a:lvl7pPr>
            <a:lvl8pPr marL="3149464" indent="0">
              <a:buNone/>
              <a:defRPr sz="2000"/>
            </a:lvl8pPr>
            <a:lvl9pPr marL="3599389" indent="0">
              <a:buNone/>
              <a:defRPr sz="2000"/>
            </a:lvl9pPr>
          </a:lstStyle>
          <a:p>
            <a:pPr lvl="0"/>
            <a:r>
              <a:rPr lang="es-ES_tradnl" noProof="0"/>
              <a:t>Arrastre la imagen al marcador de posición o haga clic en el icono para agregar</a:t>
            </a:r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11034" y="5074125"/>
            <a:ext cx="6156008" cy="760893"/>
          </a:xfrm>
        </p:spPr>
        <p:txBody>
          <a:bodyPr/>
          <a:lstStyle>
            <a:lvl1pPr marL="0" indent="0">
              <a:buNone/>
              <a:defRPr sz="1400"/>
            </a:lvl1pPr>
            <a:lvl2pPr marL="449924" indent="0">
              <a:buNone/>
              <a:defRPr sz="1200"/>
            </a:lvl2pPr>
            <a:lvl3pPr marL="899847" indent="0">
              <a:buNone/>
              <a:defRPr sz="1000"/>
            </a:lvl3pPr>
            <a:lvl4pPr marL="1349772" indent="0">
              <a:buNone/>
              <a:defRPr sz="900"/>
            </a:lvl4pPr>
            <a:lvl5pPr marL="1799695" indent="0">
              <a:buNone/>
              <a:defRPr sz="900"/>
            </a:lvl5pPr>
            <a:lvl6pPr marL="2249618" indent="0">
              <a:buNone/>
              <a:defRPr sz="900"/>
            </a:lvl6pPr>
            <a:lvl7pPr marL="2699540" indent="0">
              <a:buNone/>
              <a:defRPr sz="900"/>
            </a:lvl7pPr>
            <a:lvl8pPr marL="3149464" indent="0">
              <a:buNone/>
              <a:defRPr sz="900"/>
            </a:lvl8pPr>
            <a:lvl9pPr marL="3599389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9D6E2-0778-40F7-A86F-8E63AAFE453F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5471" y="246130"/>
            <a:ext cx="9291012" cy="817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149" tIns="53575" rIns="107149" bIns="535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Cambiar El Estilo De Título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3376" y="1268159"/>
            <a:ext cx="9533262" cy="4083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149" tIns="53575" rIns="107149" bIns="53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modificar el estilo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4387" y="6033120"/>
            <a:ext cx="443532" cy="31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092" tIns="12655" rIns="21092" bIns="12655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EAE456E3-5613-484C-B2B1-FD9E8D496B18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201288" y="5854526"/>
            <a:ext cx="9857450" cy="0"/>
          </a:xfrm>
          <a:prstGeom prst="line">
            <a:avLst/>
          </a:prstGeom>
          <a:noFill/>
          <a:ln w="31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lIns="107149" tIns="53575" rIns="107149" bIns="53575" anchor="ctr"/>
          <a:lstStyle/>
          <a:p>
            <a:pPr>
              <a:defRPr/>
            </a:pPr>
            <a:endParaRPr lang="es-CL"/>
          </a:p>
        </p:txBody>
      </p:sp>
      <p:pic>
        <p:nvPicPr>
          <p:cNvPr id="6150" name="Picture 16" descr="logobrantes9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25470" y="6033120"/>
            <a:ext cx="484501" cy="2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7" descr="LobgoBrantesUP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23294" y="5215195"/>
            <a:ext cx="1373345" cy="58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5pPr>
      <a:lvl6pPr marL="449924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6pPr>
      <a:lvl7pPr marL="899847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7pPr>
      <a:lvl8pPr marL="1349772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8pPr>
      <a:lvl9pPr marL="1799695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9pPr>
    </p:titleStyle>
    <p:bodyStyle>
      <a:lvl1pPr marL="337442" indent="-337442" algn="l" rtl="0" eaLnBrk="1" fontAlgn="base" hangingPunct="1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31126" indent="-28120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24808" indent="-224961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74733" indent="-224961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24656" indent="-224961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74579" indent="-224961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24503" indent="-224961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74427" indent="-224961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24351" indent="-224961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924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847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9772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9695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9618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9540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9464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9389" algn="l" defTabSz="8998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82DE4222-D110-D845-800A-31FEAA0325DE}"/>
              </a:ext>
            </a:extLst>
          </p:cNvPr>
          <p:cNvGrpSpPr/>
          <p:nvPr/>
        </p:nvGrpSpPr>
        <p:grpSpPr>
          <a:xfrm>
            <a:off x="0" y="4739449"/>
            <a:ext cx="10260013" cy="1224633"/>
            <a:chOff x="0" y="4739449"/>
            <a:chExt cx="10260013" cy="1224633"/>
          </a:xfrm>
        </p:grpSpPr>
        <p:sp>
          <p:nvSpPr>
            <p:cNvPr id="7181" name="Rectangle 59"/>
            <p:cNvSpPr>
              <a:spLocks noChangeArrowheads="1"/>
            </p:cNvSpPr>
            <p:nvPr/>
          </p:nvSpPr>
          <p:spPr bwMode="auto">
            <a:xfrm>
              <a:off x="0" y="4739449"/>
              <a:ext cx="10260013" cy="122463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107149" tIns="53575" rIns="107149" bIns="53575" anchor="ctr"/>
            <a:lstStyle/>
            <a:p>
              <a:endParaRPr lang="es-CL"/>
            </a:p>
          </p:txBody>
        </p:sp>
        <p:pic>
          <p:nvPicPr>
            <p:cNvPr id="7186" name="Picture 42" descr="sochomm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94215" y="5147756"/>
              <a:ext cx="577426" cy="525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8" name="Picture 44"/>
            <p:cNvPicPr>
              <a:picLocks noChangeAspect="1" noChangeArrowheads="1"/>
            </p:cNvPicPr>
            <p:nvPr/>
          </p:nvPicPr>
          <p:blipFill>
            <a:blip r:embed="rId4" cstate="print">
              <a:lum contrast="54000"/>
            </a:blip>
            <a:srcRect/>
            <a:stretch>
              <a:fillRect/>
            </a:stretch>
          </p:blipFill>
          <p:spPr bwMode="auto">
            <a:xfrm>
              <a:off x="7794302" y="5185891"/>
              <a:ext cx="559475" cy="322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01" name="Picture 47" descr="sellobronceligh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91598" y="5185086"/>
              <a:ext cx="396857" cy="367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02" name="Text Box 48"/>
            <p:cNvSpPr txBox="1">
              <a:spLocks noChangeArrowheads="1"/>
            </p:cNvSpPr>
            <p:nvPr/>
          </p:nvSpPr>
          <p:spPr bwMode="auto">
            <a:xfrm>
              <a:off x="5209200" y="5558400"/>
              <a:ext cx="565575" cy="1571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7149" tIns="10628" rIns="107149" bIns="53575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CL" sz="600" b="1" dirty="0"/>
                <a:t>SOCHEG</a:t>
              </a:r>
              <a:endParaRPr lang="en-US" sz="600" b="1" dirty="0"/>
            </a:p>
          </p:txBody>
        </p:sp>
        <p:pic>
          <p:nvPicPr>
            <p:cNvPr id="7191" name="Picture 49" descr="endocrine society"/>
            <p:cNvPicPr>
              <a:picLocks noChangeAspect="1" noChangeArrowheads="1"/>
            </p:cNvPicPr>
            <p:nvPr/>
          </p:nvPicPr>
          <p:blipFill>
            <a:blip r:embed="rId6" cstate="print">
              <a:lum bright="-6000" contrast="12000"/>
            </a:blip>
            <a:srcRect/>
            <a:stretch>
              <a:fillRect/>
            </a:stretch>
          </p:blipFill>
          <p:spPr bwMode="auto">
            <a:xfrm>
              <a:off x="881534" y="5257899"/>
              <a:ext cx="718042" cy="265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2" name="Picture 50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 contrast="30000"/>
            </a:blip>
            <a:srcRect/>
            <a:stretch>
              <a:fillRect/>
            </a:stretch>
          </p:blipFill>
          <p:spPr bwMode="auto">
            <a:xfrm>
              <a:off x="4180053" y="5158169"/>
              <a:ext cx="641752" cy="4217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7194" name="Picture 5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89646" y="5257899"/>
              <a:ext cx="680645" cy="25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5" name="Picture 54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5998CE"/>
                </a:clrFrom>
                <a:clrTo>
                  <a:srgbClr val="5998C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53742" y="5185891"/>
              <a:ext cx="477199" cy="4697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7197" name="Picture 56" descr="images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473822" y="5096636"/>
              <a:ext cx="543020" cy="544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9" name="Text Box 58"/>
            <p:cNvSpPr txBox="1">
              <a:spLocks noChangeArrowheads="1"/>
            </p:cNvSpPr>
            <p:nvPr/>
          </p:nvSpPr>
          <p:spPr bwMode="auto">
            <a:xfrm>
              <a:off x="839501" y="4900037"/>
              <a:ext cx="893472" cy="26208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107149" tIns="53575" rIns="107149" bIns="53575">
              <a:spAutoFit/>
            </a:bodyPr>
            <a:lstStyle/>
            <a:p>
              <a:r>
                <a:rPr lang="es-CL" sz="1000"/>
                <a:t>Miembro de</a:t>
              </a:r>
              <a:endParaRPr lang="en-US" sz="1000"/>
            </a:p>
          </p:txBody>
        </p:sp>
        <p:pic>
          <p:nvPicPr>
            <p:cNvPr id="7200" name="Picture 63" descr="C:\Users\sbrantes\Desktop\Issam logo2.gif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794131" y="5147755"/>
              <a:ext cx="420022" cy="520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Imagen 4" descr="Logo climater6 20 dpi con leyenda comision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5490" y="5164319"/>
              <a:ext cx="760700" cy="403458"/>
            </a:xfrm>
            <a:prstGeom prst="rect">
              <a:avLst/>
            </a:prstGeom>
          </p:spPr>
        </p:pic>
      </p:grpSp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5405" y="1873523"/>
            <a:ext cx="8968408" cy="1800000"/>
          </a:xfrm>
          <a:prstGeom prst="roundRect">
            <a:avLst>
              <a:gd name="adj" fmla="val 50000"/>
            </a:avLst>
          </a:prstGeom>
          <a:solidFill>
            <a:srgbClr val="3C8C93"/>
          </a:solidFill>
          <a:ln w="57150" algn="ctr">
            <a:solidFill>
              <a:srgbClr val="0066CC"/>
            </a:solidFill>
            <a:round/>
            <a:headEnd/>
            <a:tailEnd/>
          </a:ln>
        </p:spPr>
        <p:txBody>
          <a:bodyPr wrap="square" lIns="107149" tIns="53575" rIns="107149" bIns="53575" anchor="ctr">
            <a:spAutoFit/>
          </a:bodyPr>
          <a:lstStyle/>
          <a:p>
            <a:r>
              <a:rPr lang="es-ES_tradnl" sz="5200" b="1" dirty="0" err="1">
                <a:solidFill>
                  <a:schemeClr val="bg1"/>
                </a:solidFill>
                <a:latin typeface="Avenir Book"/>
                <a:cs typeface="Avenir Book"/>
              </a:rPr>
              <a:t>Hiperandrogenismos</a:t>
            </a:r>
            <a:r>
              <a:rPr lang="es-ES_tradnl" sz="5200" b="1" dirty="0">
                <a:solidFill>
                  <a:schemeClr val="bg1"/>
                </a:solidFill>
                <a:latin typeface="Avenir Book"/>
                <a:cs typeface="Avenir Book"/>
              </a:rPr>
              <a:t> </a:t>
            </a:r>
          </a:p>
          <a:p>
            <a:r>
              <a:rPr lang="es-ES_tradnl" sz="5200" b="1" dirty="0">
                <a:solidFill>
                  <a:schemeClr val="bg1"/>
                </a:solidFill>
                <a:latin typeface="Avenir Book"/>
                <a:cs typeface="Avenir Book"/>
              </a:rPr>
              <a:t>no SOP </a:t>
            </a:r>
            <a:endParaRPr lang="es-CL" sz="5200" b="1" dirty="0">
              <a:solidFill>
                <a:schemeClr val="bg1"/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3809087"/>
            <a:ext cx="10026550" cy="115709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1900" dirty="0"/>
              <a:t>Dr. Sergio Brantes Glavic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900" dirty="0"/>
              <a:t>Profesor Agregado, Campus Oriente, Universidad de Chile, Hospital </a:t>
            </a:r>
            <a:r>
              <a:rPr lang="es-ES" sz="1900" dirty="0" err="1"/>
              <a:t>Tisné</a:t>
            </a:r>
            <a:endParaRPr lang="es-ES" sz="1900" dirty="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821753" y="1081435"/>
            <a:ext cx="86165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107149" tIns="53575" rIns="107149" bIns="53575"/>
          <a:lstStyle/>
          <a:p>
            <a:endParaRPr lang="es-CL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297502" y="927480"/>
            <a:ext cx="3799643" cy="3390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7149" tIns="53575" rIns="107149" bIns="53575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8656343" algn="r"/>
              </a:tabLst>
            </a:pPr>
            <a:r>
              <a:rPr lang="es-ES"/>
              <a:t>	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60733" y="178593"/>
            <a:ext cx="457752" cy="72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26921" y="1268161"/>
            <a:ext cx="8006175" cy="7175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7149" tIns="53575" rIns="107149" bIns="53575">
            <a:spAutoFit/>
          </a:bodyPr>
          <a:lstStyle/>
          <a:p>
            <a:pPr>
              <a:spcBef>
                <a:spcPct val="20000"/>
              </a:spcBef>
            </a:pPr>
            <a:endParaRPr lang="es-CL"/>
          </a:p>
          <a:p>
            <a:pPr>
              <a:spcBef>
                <a:spcPct val="20000"/>
              </a:spcBef>
            </a:pPr>
            <a:endParaRPr lang="en-US"/>
          </a:p>
        </p:txBody>
      </p:sp>
      <p:sp>
        <p:nvSpPr>
          <p:cNvPr id="7177" name="Text Box 39"/>
          <p:cNvSpPr txBox="1">
            <a:spLocks noChangeArrowheads="1"/>
          </p:cNvSpPr>
          <p:nvPr/>
        </p:nvSpPr>
        <p:spPr bwMode="auto">
          <a:xfrm>
            <a:off x="1017707" y="1139321"/>
            <a:ext cx="8143800" cy="6621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7149" tIns="53575" rIns="107149" bIns="53575">
            <a:spAutoFit/>
          </a:bodyPr>
          <a:lstStyle/>
          <a:p>
            <a:r>
              <a:rPr lang="es-CL" dirty="0"/>
              <a:t>UCHILE - ESCUELA DE POSGRADO</a:t>
            </a:r>
          </a:p>
          <a:p>
            <a:r>
              <a:rPr lang="es-CL" b="1" dirty="0"/>
              <a:t>MMXXIV</a:t>
            </a:r>
          </a:p>
        </p:txBody>
      </p:sp>
      <p:sp>
        <p:nvSpPr>
          <p:cNvPr id="7182" name="Rectangle 37"/>
          <p:cNvSpPr>
            <a:spLocks noChangeArrowheads="1"/>
          </p:cNvSpPr>
          <p:nvPr/>
        </p:nvSpPr>
        <p:spPr bwMode="auto">
          <a:xfrm>
            <a:off x="7843610" y="5057867"/>
            <a:ext cx="1425614" cy="38519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107149" tIns="53575" rIns="107149" bIns="53575" anchor="ctr">
            <a:spAutoFit/>
          </a:bodyPr>
          <a:lstStyle/>
          <a:p>
            <a:endParaRPr lang="es-CL"/>
          </a:p>
        </p:txBody>
      </p:sp>
      <p:sp>
        <p:nvSpPr>
          <p:cNvPr id="7184" name="Rectangle 40"/>
          <p:cNvSpPr>
            <a:spLocks noChangeArrowheads="1"/>
          </p:cNvSpPr>
          <p:nvPr/>
        </p:nvSpPr>
        <p:spPr bwMode="auto">
          <a:xfrm>
            <a:off x="821755" y="5184778"/>
            <a:ext cx="3647058" cy="36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611" tIns="45308" rIns="90611" bIns="45308" anchor="ctr">
            <a:spAutoFit/>
          </a:bodyPr>
          <a:lstStyle/>
          <a:p>
            <a:endParaRPr lang="es-CL"/>
          </a:p>
        </p:txBody>
      </p:sp>
      <p:sp>
        <p:nvSpPr>
          <p:cNvPr id="7196" name="Line 55"/>
          <p:cNvSpPr>
            <a:spLocks noChangeShapeType="1"/>
          </p:cNvSpPr>
          <p:nvPr/>
        </p:nvSpPr>
        <p:spPr bwMode="auto">
          <a:xfrm>
            <a:off x="821753" y="4876020"/>
            <a:ext cx="861651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lIns="107149" tIns="53575" rIns="107149" bIns="53575">
            <a:spAutoFit/>
          </a:bodyPr>
          <a:lstStyle/>
          <a:p>
            <a:endParaRPr lang="es-CL"/>
          </a:p>
        </p:txBody>
      </p:sp>
      <p:sp>
        <p:nvSpPr>
          <p:cNvPr id="7198" name="Line 57"/>
          <p:cNvSpPr>
            <a:spLocks noChangeShapeType="1"/>
          </p:cNvSpPr>
          <p:nvPr/>
        </p:nvSpPr>
        <p:spPr bwMode="auto">
          <a:xfrm>
            <a:off x="821753" y="5829013"/>
            <a:ext cx="861651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lIns="107149" tIns="53575" rIns="107149" bIns="53575">
            <a:spAutoFit/>
          </a:bodyPr>
          <a:lstStyle/>
          <a:p>
            <a:endParaRPr lang="es-CL"/>
          </a:p>
        </p:txBody>
      </p:sp>
      <p:sp>
        <p:nvSpPr>
          <p:cNvPr id="7180" name="57 CuadroTexto"/>
          <p:cNvSpPr txBox="1">
            <a:spLocks noChangeArrowheads="1"/>
          </p:cNvSpPr>
          <p:nvPr/>
        </p:nvSpPr>
        <p:spPr bwMode="auto">
          <a:xfrm>
            <a:off x="1561474" y="4302864"/>
            <a:ext cx="7056266" cy="38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149" tIns="53575" rIns="107149" bIns="53575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Conflictos de Interés: Ninguno que declarar</a:t>
            </a:r>
          </a:p>
        </p:txBody>
      </p:sp>
      <p:sp>
        <p:nvSpPr>
          <p:cNvPr id="6" name="Rectángulo 5"/>
          <p:cNvSpPr/>
          <p:nvPr/>
        </p:nvSpPr>
        <p:spPr bwMode="auto">
          <a:xfrm>
            <a:off x="0" y="5964645"/>
            <a:ext cx="10260013" cy="5187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9985" tIns="44992" rIns="89985" bIns="44992" numCol="1" rtlCol="0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3833862" y="5977979"/>
            <a:ext cx="24482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/>
              <a:t>28,5x18 cm para 1280/800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8135B-6525-81C8-A418-51206667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Preguntas y comentarios</a:t>
            </a:r>
          </a:p>
        </p:txBody>
      </p:sp>
      <p:sp>
        <p:nvSpPr>
          <p:cNvPr id="3" name="Marcador de tabla 2">
            <a:extLst>
              <a:ext uri="{FF2B5EF4-FFF2-40B4-BE49-F238E27FC236}">
                <a16:creationId xmlns:a16="http://schemas.microsoft.com/office/drawing/2014/main" id="{293418D8-244E-232A-2383-4848B81B3A5D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057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C5146-B4A8-D1BA-8E70-B2C1041CE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48EA72-70E2-D108-2DC3-2C102AC0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/>
              <a:t>¿Cuáles son las causas de hiperandrogenismo?</a:t>
            </a:r>
          </a:p>
        </p:txBody>
      </p:sp>
    </p:spTree>
    <p:extLst>
      <p:ext uri="{BB962C8B-B14F-4D97-AF65-F5344CB8AC3E}">
        <p14:creationId xmlns:p14="http://schemas.microsoft.com/office/powerpoint/2010/main" val="318098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9A1D3-31E1-8943-9A40-E0FA6908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¿Cuáles son las formas posibles de tratar a una mujer con </a:t>
            </a:r>
            <a:r>
              <a:rPr lang="es-CL" b="1">
                <a:solidFill>
                  <a:schemeClr val="tx1"/>
                </a:solidFill>
              </a:rPr>
              <a:t>hiper androgenismo</a:t>
            </a:r>
            <a:r>
              <a:rPr lang="es-CL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344FE8-286F-5648-A939-0D1BAC574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376" y="1268159"/>
            <a:ext cx="9533262" cy="4637812"/>
          </a:xfrm>
        </p:spPr>
        <p:txBody>
          <a:bodyPr/>
          <a:lstStyle/>
          <a:p>
            <a:endParaRPr lang="es-CL" sz="2800"/>
          </a:p>
        </p:txBody>
      </p:sp>
    </p:spTree>
    <p:extLst>
      <p:ext uri="{BB962C8B-B14F-4D97-AF65-F5344CB8AC3E}">
        <p14:creationId xmlns:p14="http://schemas.microsoft.com/office/powerpoint/2010/main" val="100283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8DAA3-365E-979D-9D30-A41E55D61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¿Por qué es importante establecer la supresibilidad del andrógeno elevado?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562374-01A1-070D-BC5E-2EBD0A2FA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197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7758AE-F3F5-2F61-080C-BE5CFB93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Cömo se caracteriza clínicamente el hiperandrogenismo?</a:t>
            </a:r>
          </a:p>
        </p:txBody>
      </p:sp>
    </p:spTree>
    <p:extLst>
      <p:ext uri="{BB962C8B-B14F-4D97-AF65-F5344CB8AC3E}">
        <p14:creationId xmlns:p14="http://schemas.microsoft.com/office/powerpoint/2010/main" val="4145188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A71B4-772F-69DC-B01C-E21941F0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¿Cómo se caracteriza el hirsutismo?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CE2D12-B8DA-A205-F6D5-AC87A0F50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7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5DDDD-D8AA-4D45-9791-CC43F657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¿Qué sugiere la apariencia de esta mujer con hiperandrogenismo leve?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5A713A2-3E24-7534-0C06-1DF1E688A9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645" y="1268413"/>
            <a:ext cx="3966723" cy="408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17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611BC-9621-182A-AB72-923620667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Cuáles tumores ováricos son potencialmente causantes de hiperandrogenismo?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B48A86-D64A-1354-E13F-56669DFA4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86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7FB00-898A-23B4-E9AB-6E8CA4C7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¿A quién haría un cateterismo venoso selectivo para detectar la fuente del andrógeno elevado?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815004-A0D3-8673-BD6D-CE3B7B776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285255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presentaciones Brantes 2014">
  <a:themeElements>
    <a:clrScheme name="HolisticViewBoardBrantesAcort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olisticViewBoardBrantesAcort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HolisticViewBoardBrantesAcort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isticViewBoardBrantesAcort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isticViewBoardBrantesAcort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isticViewBoardBrantesAcort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isticViewBoardBrantesAcort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isticViewBoardBrantesAcort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isticViewBoardBrantesAcort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isticViewBoardBrantesAcort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isticViewBoardBrantesAcort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isticViewBoardBrantesAcort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isticViewBoardBrantesAcort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isticViewBoardBrantesAcort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presentaciones Brantes 2014.potx</Template>
  <TotalTime>96876</TotalTime>
  <Words>171</Words>
  <Application>Microsoft Macintosh PowerPoint</Application>
  <PresentationFormat>Personalizado</PresentationFormat>
  <Paragraphs>23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Avenir Book</vt:lpstr>
      <vt:lpstr>plantilla presentaciones Brantes 2014</vt:lpstr>
      <vt:lpstr>Presentación de PowerPoint</vt:lpstr>
      <vt:lpstr>Presentación de PowerPoint</vt:lpstr>
      <vt:lpstr>¿Cuáles son las formas posibles de tratar a una mujer con hiper androgenismo?</vt:lpstr>
      <vt:lpstr>¿Por qué es importante establecer la supresibilidad del andrógeno elevado?</vt:lpstr>
      <vt:lpstr>Cömo se caracteriza clínicamente el hiperandrogenismo?</vt:lpstr>
      <vt:lpstr>¿Cómo se caracteriza el hirsutismo?</vt:lpstr>
      <vt:lpstr>¿Qué sugiere la apariencia de esta mujer con hiperandrogenismo leve?</vt:lpstr>
      <vt:lpstr>Cuáles tumores ováricos son potencialmente causantes de hiperandrogenismo?</vt:lpstr>
      <vt:lpstr>¿A quién haría un cateterismo venoso selectivo para detectar la fuente del andrógeno elevado?</vt:lpstr>
      <vt:lpstr>Preguntas y comentarios</vt:lpstr>
    </vt:vector>
  </TitlesOfParts>
  <Company>Universidad de Chile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Futuras tendencias en osteoporosis</dc:title>
  <dc:creator>Sergio Brantes</dc:creator>
  <cp:lastModifiedBy>Sergio Brantes</cp:lastModifiedBy>
  <cp:revision>3571</cp:revision>
  <cp:lastPrinted>2018-05-14T02:17:30Z</cp:lastPrinted>
  <dcterms:created xsi:type="dcterms:W3CDTF">2007-09-20T14:24:19Z</dcterms:created>
  <dcterms:modified xsi:type="dcterms:W3CDTF">2024-05-08T15:16:01Z</dcterms:modified>
</cp:coreProperties>
</file>